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10"/>
  </p:notesMasterIdLst>
  <p:sldIdLst>
    <p:sldId id="256" r:id="rId2"/>
    <p:sldId id="259" r:id="rId3"/>
    <p:sldId id="260" r:id="rId4"/>
    <p:sldId id="258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D8D2E2B-86FC-49F5-871F-C59B49B3CF3A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579A44B1-517C-4FB4-B3BB-C4C9BBA02BF4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Identify</a:t>
          </a:r>
        </a:p>
      </dgm:t>
    </dgm:pt>
    <dgm:pt modelId="{3AA21E9E-D3E9-4BE7-85E7-A39AE461D66A}" type="parTrans" cxnId="{B1876C93-D583-4D89-A490-97B8BA499807}">
      <dgm:prSet/>
      <dgm:spPr/>
      <dgm:t>
        <a:bodyPr/>
        <a:lstStyle/>
        <a:p>
          <a:endParaRPr lang="en-US"/>
        </a:p>
      </dgm:t>
    </dgm:pt>
    <dgm:pt modelId="{03E5C9DC-4D89-4141-A52C-ECCF1A6450D2}" type="sibTrans" cxnId="{B1876C93-D583-4D89-A490-97B8BA499807}">
      <dgm:prSet/>
      <dgm:spPr/>
      <dgm:t>
        <a:bodyPr/>
        <a:lstStyle/>
        <a:p>
          <a:endParaRPr lang="en-US"/>
        </a:p>
      </dgm:t>
    </dgm:pt>
    <dgm:pt modelId="{52FA0953-09A0-4C57-B0ED-F6BCFF05EF4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Identify areas in Brooklyn park with high vulnerability to gentrification</a:t>
          </a:r>
        </a:p>
      </dgm:t>
    </dgm:pt>
    <dgm:pt modelId="{ED46FBCC-C381-48AB-AE2E-DC440A78814C}" type="parTrans" cxnId="{9EB06CC9-1DC8-4B12-AFF3-07730FA0824A}">
      <dgm:prSet/>
      <dgm:spPr/>
      <dgm:t>
        <a:bodyPr/>
        <a:lstStyle/>
        <a:p>
          <a:endParaRPr lang="en-US"/>
        </a:p>
      </dgm:t>
    </dgm:pt>
    <dgm:pt modelId="{48DD49B4-8BB2-44C8-B0B7-0033B289FE28}" type="sibTrans" cxnId="{9EB06CC9-1DC8-4B12-AFF3-07730FA0824A}">
      <dgm:prSet/>
      <dgm:spPr/>
      <dgm:t>
        <a:bodyPr/>
        <a:lstStyle/>
        <a:p>
          <a:endParaRPr lang="en-US"/>
        </a:p>
      </dgm:t>
    </dgm:pt>
    <dgm:pt modelId="{67F31203-9B40-4276-9EED-8D79959C229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Examine</a:t>
          </a:r>
        </a:p>
      </dgm:t>
    </dgm:pt>
    <dgm:pt modelId="{8C71ABB6-6F6D-47C4-9196-B81620113D51}" type="parTrans" cxnId="{70AF3FCB-B968-4C41-B6DF-3678F7B84590}">
      <dgm:prSet/>
      <dgm:spPr/>
      <dgm:t>
        <a:bodyPr/>
        <a:lstStyle/>
        <a:p>
          <a:endParaRPr lang="en-US"/>
        </a:p>
      </dgm:t>
    </dgm:pt>
    <dgm:pt modelId="{89F16311-E374-4288-93A2-03C5C300BEB9}" type="sibTrans" cxnId="{70AF3FCB-B968-4C41-B6DF-3678F7B84590}">
      <dgm:prSet/>
      <dgm:spPr/>
      <dgm:t>
        <a:bodyPr/>
        <a:lstStyle/>
        <a:p>
          <a:endParaRPr lang="en-US"/>
        </a:p>
      </dgm:t>
    </dgm:pt>
    <dgm:pt modelId="{A1465496-BE4C-441D-A043-C97C81E1E19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Examine how parks affect housing value</a:t>
          </a:r>
        </a:p>
      </dgm:t>
    </dgm:pt>
    <dgm:pt modelId="{7D0938F7-E33E-4ED2-8D9A-A6FA565AB145}" type="parTrans" cxnId="{1298712C-36E6-4EED-83FA-C08BEEF3CA2F}">
      <dgm:prSet/>
      <dgm:spPr/>
      <dgm:t>
        <a:bodyPr/>
        <a:lstStyle/>
        <a:p>
          <a:endParaRPr lang="en-US"/>
        </a:p>
      </dgm:t>
    </dgm:pt>
    <dgm:pt modelId="{3CC8397B-14A3-429A-96B7-A00CAC7D897F}" type="sibTrans" cxnId="{1298712C-36E6-4EED-83FA-C08BEEF3CA2F}">
      <dgm:prSet/>
      <dgm:spPr/>
      <dgm:t>
        <a:bodyPr/>
        <a:lstStyle/>
        <a:p>
          <a:endParaRPr lang="en-US"/>
        </a:p>
      </dgm:t>
    </dgm:pt>
    <dgm:pt modelId="{DB464035-1F18-487C-9783-E3E5CD829A3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Locate</a:t>
          </a:r>
        </a:p>
      </dgm:t>
    </dgm:pt>
    <dgm:pt modelId="{9F6CF4BC-8A96-4FD4-8BFD-38B95372FDF2}" type="parTrans" cxnId="{248A76AD-1769-4EAB-8843-D28317F4DB4D}">
      <dgm:prSet/>
      <dgm:spPr/>
      <dgm:t>
        <a:bodyPr/>
        <a:lstStyle/>
        <a:p>
          <a:endParaRPr lang="en-US"/>
        </a:p>
      </dgm:t>
    </dgm:pt>
    <dgm:pt modelId="{62769281-9950-4E70-A4E7-15F3C0FE4F8D}" type="sibTrans" cxnId="{248A76AD-1769-4EAB-8843-D28317F4DB4D}">
      <dgm:prSet/>
      <dgm:spPr/>
      <dgm:t>
        <a:bodyPr/>
        <a:lstStyle/>
        <a:p>
          <a:endParaRPr lang="en-US"/>
        </a:p>
      </dgm:t>
    </dgm:pt>
    <dgm:pt modelId="{28E361F0-F0A1-45C6-A555-579E8E8B93C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Locate areas where green gentrification potentially occurred </a:t>
          </a:r>
        </a:p>
      </dgm:t>
    </dgm:pt>
    <dgm:pt modelId="{B805C49E-29AE-4FC1-A864-09ECB7635127}" type="parTrans" cxnId="{49F4807B-DAF2-4AE4-9E5E-4412156B4263}">
      <dgm:prSet/>
      <dgm:spPr/>
      <dgm:t>
        <a:bodyPr/>
        <a:lstStyle/>
        <a:p>
          <a:endParaRPr lang="en-US"/>
        </a:p>
      </dgm:t>
    </dgm:pt>
    <dgm:pt modelId="{B2FA5B0F-FA32-44C8-B86D-A539EEFB85F2}" type="sibTrans" cxnId="{49F4807B-DAF2-4AE4-9E5E-4412156B4263}">
      <dgm:prSet/>
      <dgm:spPr/>
      <dgm:t>
        <a:bodyPr/>
        <a:lstStyle/>
        <a:p>
          <a:endParaRPr lang="en-US"/>
        </a:p>
      </dgm:t>
    </dgm:pt>
    <dgm:pt modelId="{F437776B-3932-437F-B30D-E5C4DE33B772}" type="pres">
      <dgm:prSet presAssocID="{1D8D2E2B-86FC-49F5-871F-C59B49B3CF3A}" presName="root" presStyleCnt="0">
        <dgm:presLayoutVars>
          <dgm:dir/>
          <dgm:resizeHandles val="exact"/>
        </dgm:presLayoutVars>
      </dgm:prSet>
      <dgm:spPr/>
    </dgm:pt>
    <dgm:pt modelId="{C598A320-270F-47E7-9F39-0A5428C9C24F}" type="pres">
      <dgm:prSet presAssocID="{579A44B1-517C-4FB4-B3BB-C4C9BBA02BF4}" presName="compNode" presStyleCnt="0"/>
      <dgm:spPr/>
    </dgm:pt>
    <dgm:pt modelId="{C1EF46D5-6E32-4962-9CAF-6AE68726A46B}" type="pres">
      <dgm:prSet presAssocID="{579A44B1-517C-4FB4-B3BB-C4C9BBA02BF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BB1310B0-C089-4433-AB9C-ECEE17FFC662}" type="pres">
      <dgm:prSet presAssocID="{579A44B1-517C-4FB4-B3BB-C4C9BBA02BF4}" presName="iconSpace" presStyleCnt="0"/>
      <dgm:spPr/>
    </dgm:pt>
    <dgm:pt modelId="{3AA80010-BDC2-4D17-B0FF-705876BD8074}" type="pres">
      <dgm:prSet presAssocID="{579A44B1-517C-4FB4-B3BB-C4C9BBA02BF4}" presName="parTx" presStyleLbl="revTx" presStyleIdx="0" presStyleCnt="6">
        <dgm:presLayoutVars>
          <dgm:chMax val="0"/>
          <dgm:chPref val="0"/>
        </dgm:presLayoutVars>
      </dgm:prSet>
      <dgm:spPr/>
    </dgm:pt>
    <dgm:pt modelId="{1A68ADC8-88FE-4E42-8FA0-3E22A0DFDECE}" type="pres">
      <dgm:prSet presAssocID="{579A44B1-517C-4FB4-B3BB-C4C9BBA02BF4}" presName="txSpace" presStyleCnt="0"/>
      <dgm:spPr/>
    </dgm:pt>
    <dgm:pt modelId="{D9E1464F-5C83-4E2F-B1A9-D03DE6E76A93}" type="pres">
      <dgm:prSet presAssocID="{579A44B1-517C-4FB4-B3BB-C4C9BBA02BF4}" presName="desTx" presStyleLbl="revTx" presStyleIdx="1" presStyleCnt="6">
        <dgm:presLayoutVars/>
      </dgm:prSet>
      <dgm:spPr/>
    </dgm:pt>
    <dgm:pt modelId="{A6B927AA-8A1B-4266-9B91-8C46F8BA90F6}" type="pres">
      <dgm:prSet presAssocID="{03E5C9DC-4D89-4141-A52C-ECCF1A6450D2}" presName="sibTrans" presStyleCnt="0"/>
      <dgm:spPr/>
    </dgm:pt>
    <dgm:pt modelId="{A34F92A2-7BB9-4B1F-97B6-D404B80CDDC0}" type="pres">
      <dgm:prSet presAssocID="{67F31203-9B40-4276-9EED-8D79959C229D}" presName="compNode" presStyleCnt="0"/>
      <dgm:spPr/>
    </dgm:pt>
    <dgm:pt modelId="{C311D3C2-4909-4AB4-B69D-A179BFA08F8D}" type="pres">
      <dgm:prSet presAssocID="{67F31203-9B40-4276-9EED-8D79959C229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ouse"/>
        </a:ext>
      </dgm:extLst>
    </dgm:pt>
    <dgm:pt modelId="{024BA5C7-0A30-4F57-ABC5-5C8066AFD92F}" type="pres">
      <dgm:prSet presAssocID="{67F31203-9B40-4276-9EED-8D79959C229D}" presName="iconSpace" presStyleCnt="0"/>
      <dgm:spPr/>
    </dgm:pt>
    <dgm:pt modelId="{A73C2769-38E9-4A99-8D01-925DF1C88A0F}" type="pres">
      <dgm:prSet presAssocID="{67F31203-9B40-4276-9EED-8D79959C229D}" presName="parTx" presStyleLbl="revTx" presStyleIdx="2" presStyleCnt="6">
        <dgm:presLayoutVars>
          <dgm:chMax val="0"/>
          <dgm:chPref val="0"/>
        </dgm:presLayoutVars>
      </dgm:prSet>
      <dgm:spPr/>
    </dgm:pt>
    <dgm:pt modelId="{63B9F6FB-397A-45BC-8157-B284D8F480AF}" type="pres">
      <dgm:prSet presAssocID="{67F31203-9B40-4276-9EED-8D79959C229D}" presName="txSpace" presStyleCnt="0"/>
      <dgm:spPr/>
    </dgm:pt>
    <dgm:pt modelId="{C0D6CB10-7724-41CF-8F6A-7EE74549144E}" type="pres">
      <dgm:prSet presAssocID="{67F31203-9B40-4276-9EED-8D79959C229D}" presName="desTx" presStyleLbl="revTx" presStyleIdx="3" presStyleCnt="6">
        <dgm:presLayoutVars/>
      </dgm:prSet>
      <dgm:spPr/>
    </dgm:pt>
    <dgm:pt modelId="{CAFABB45-21DA-4308-9CD0-E3C4032EAD32}" type="pres">
      <dgm:prSet presAssocID="{89F16311-E374-4288-93A2-03C5C300BEB9}" presName="sibTrans" presStyleCnt="0"/>
      <dgm:spPr/>
    </dgm:pt>
    <dgm:pt modelId="{5495793D-479E-4C6C-98CC-119C1B4206B1}" type="pres">
      <dgm:prSet presAssocID="{DB464035-1F18-487C-9783-E3E5CD829A3E}" presName="compNode" presStyleCnt="0"/>
      <dgm:spPr/>
    </dgm:pt>
    <dgm:pt modelId="{EDBEB553-BBFA-455E-BF9F-4ECD5ED1D4DF}" type="pres">
      <dgm:prSet presAssocID="{DB464035-1F18-487C-9783-E3E5CD829A3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rection"/>
        </a:ext>
      </dgm:extLst>
    </dgm:pt>
    <dgm:pt modelId="{008626F0-4C7B-403A-9A8F-CB56B2BECCA8}" type="pres">
      <dgm:prSet presAssocID="{DB464035-1F18-487C-9783-E3E5CD829A3E}" presName="iconSpace" presStyleCnt="0"/>
      <dgm:spPr/>
    </dgm:pt>
    <dgm:pt modelId="{10FDB242-49C8-4862-AE93-07BBBF287F25}" type="pres">
      <dgm:prSet presAssocID="{DB464035-1F18-487C-9783-E3E5CD829A3E}" presName="parTx" presStyleLbl="revTx" presStyleIdx="4" presStyleCnt="6">
        <dgm:presLayoutVars>
          <dgm:chMax val="0"/>
          <dgm:chPref val="0"/>
        </dgm:presLayoutVars>
      </dgm:prSet>
      <dgm:spPr/>
    </dgm:pt>
    <dgm:pt modelId="{E0EBDC12-DF1E-4323-8EBD-28BA28933BCD}" type="pres">
      <dgm:prSet presAssocID="{DB464035-1F18-487C-9783-E3E5CD829A3E}" presName="txSpace" presStyleCnt="0"/>
      <dgm:spPr/>
    </dgm:pt>
    <dgm:pt modelId="{9C3FF6E4-7261-4E75-BAFC-99E07A872652}" type="pres">
      <dgm:prSet presAssocID="{DB464035-1F18-487C-9783-E3E5CD829A3E}" presName="desTx" presStyleLbl="revTx" presStyleIdx="5" presStyleCnt="6">
        <dgm:presLayoutVars/>
      </dgm:prSet>
      <dgm:spPr/>
    </dgm:pt>
  </dgm:ptLst>
  <dgm:cxnLst>
    <dgm:cxn modelId="{1298712C-36E6-4EED-83FA-C08BEEF3CA2F}" srcId="{67F31203-9B40-4276-9EED-8D79959C229D}" destId="{A1465496-BE4C-441D-A043-C97C81E1E19C}" srcOrd="0" destOrd="0" parTransId="{7D0938F7-E33E-4ED2-8D9A-A6FA565AB145}" sibTransId="{3CC8397B-14A3-429A-96B7-A00CAC7D897F}"/>
    <dgm:cxn modelId="{6B6F493D-B1E3-46C1-B369-3CF44E641943}" type="presOf" srcId="{67F31203-9B40-4276-9EED-8D79959C229D}" destId="{A73C2769-38E9-4A99-8D01-925DF1C88A0F}" srcOrd="0" destOrd="0" presId="urn:microsoft.com/office/officeart/2018/5/layout/CenteredIconLabelDescriptionList"/>
    <dgm:cxn modelId="{66D0EB57-40B7-43D8-A4A4-A3A2B0B7BA50}" type="presOf" srcId="{579A44B1-517C-4FB4-B3BB-C4C9BBA02BF4}" destId="{3AA80010-BDC2-4D17-B0FF-705876BD8074}" srcOrd="0" destOrd="0" presId="urn:microsoft.com/office/officeart/2018/5/layout/CenteredIconLabelDescriptionList"/>
    <dgm:cxn modelId="{49F4807B-DAF2-4AE4-9E5E-4412156B4263}" srcId="{DB464035-1F18-487C-9783-E3E5CD829A3E}" destId="{28E361F0-F0A1-45C6-A555-579E8E8B93CB}" srcOrd="0" destOrd="0" parTransId="{B805C49E-29AE-4FC1-A864-09ECB7635127}" sibTransId="{B2FA5B0F-FA32-44C8-B86D-A539EEFB85F2}"/>
    <dgm:cxn modelId="{F92A1890-CB3C-43DE-BAF1-E550F0C906CE}" type="presOf" srcId="{DB464035-1F18-487C-9783-E3E5CD829A3E}" destId="{10FDB242-49C8-4862-AE93-07BBBF287F25}" srcOrd="0" destOrd="0" presId="urn:microsoft.com/office/officeart/2018/5/layout/CenteredIconLabelDescriptionList"/>
    <dgm:cxn modelId="{B1876C93-D583-4D89-A490-97B8BA499807}" srcId="{1D8D2E2B-86FC-49F5-871F-C59B49B3CF3A}" destId="{579A44B1-517C-4FB4-B3BB-C4C9BBA02BF4}" srcOrd="0" destOrd="0" parTransId="{3AA21E9E-D3E9-4BE7-85E7-A39AE461D66A}" sibTransId="{03E5C9DC-4D89-4141-A52C-ECCF1A6450D2}"/>
    <dgm:cxn modelId="{151EBC98-6A53-4D9D-90ED-503C2356B972}" type="presOf" srcId="{28E361F0-F0A1-45C6-A555-579E8E8B93CB}" destId="{9C3FF6E4-7261-4E75-BAFC-99E07A872652}" srcOrd="0" destOrd="0" presId="urn:microsoft.com/office/officeart/2018/5/layout/CenteredIconLabelDescriptionList"/>
    <dgm:cxn modelId="{EF8C359E-95E7-4922-A4A2-87476AAAA8C9}" type="presOf" srcId="{1D8D2E2B-86FC-49F5-871F-C59B49B3CF3A}" destId="{F437776B-3932-437F-B30D-E5C4DE33B772}" srcOrd="0" destOrd="0" presId="urn:microsoft.com/office/officeart/2018/5/layout/CenteredIconLabelDescriptionList"/>
    <dgm:cxn modelId="{248A76AD-1769-4EAB-8843-D28317F4DB4D}" srcId="{1D8D2E2B-86FC-49F5-871F-C59B49B3CF3A}" destId="{DB464035-1F18-487C-9783-E3E5CD829A3E}" srcOrd="2" destOrd="0" parTransId="{9F6CF4BC-8A96-4FD4-8BFD-38B95372FDF2}" sibTransId="{62769281-9950-4E70-A4E7-15F3C0FE4F8D}"/>
    <dgm:cxn modelId="{9EB06CC9-1DC8-4B12-AFF3-07730FA0824A}" srcId="{579A44B1-517C-4FB4-B3BB-C4C9BBA02BF4}" destId="{52FA0953-09A0-4C57-B0ED-F6BCFF05EF4A}" srcOrd="0" destOrd="0" parTransId="{ED46FBCC-C381-48AB-AE2E-DC440A78814C}" sibTransId="{48DD49B4-8BB2-44C8-B0B7-0033B289FE28}"/>
    <dgm:cxn modelId="{70AF3FCB-B968-4C41-B6DF-3678F7B84590}" srcId="{1D8D2E2B-86FC-49F5-871F-C59B49B3CF3A}" destId="{67F31203-9B40-4276-9EED-8D79959C229D}" srcOrd="1" destOrd="0" parTransId="{8C71ABB6-6F6D-47C4-9196-B81620113D51}" sibTransId="{89F16311-E374-4288-93A2-03C5C300BEB9}"/>
    <dgm:cxn modelId="{0A2FEDE5-CF6C-4FB4-8D7F-2098271BE870}" type="presOf" srcId="{52FA0953-09A0-4C57-B0ED-F6BCFF05EF4A}" destId="{D9E1464F-5C83-4E2F-B1A9-D03DE6E76A93}" srcOrd="0" destOrd="0" presId="urn:microsoft.com/office/officeart/2018/5/layout/CenteredIconLabelDescriptionList"/>
    <dgm:cxn modelId="{DD0E35E6-AD14-4555-A4AF-F5E0C9E8BAF0}" type="presOf" srcId="{A1465496-BE4C-441D-A043-C97C81E1E19C}" destId="{C0D6CB10-7724-41CF-8F6A-7EE74549144E}" srcOrd="0" destOrd="0" presId="urn:microsoft.com/office/officeart/2018/5/layout/CenteredIconLabelDescriptionList"/>
    <dgm:cxn modelId="{A7E82C46-B8E7-42E9-818E-D437900713AC}" type="presParOf" srcId="{F437776B-3932-437F-B30D-E5C4DE33B772}" destId="{C598A320-270F-47E7-9F39-0A5428C9C24F}" srcOrd="0" destOrd="0" presId="urn:microsoft.com/office/officeart/2018/5/layout/CenteredIconLabelDescriptionList"/>
    <dgm:cxn modelId="{C20CA4A1-C9C4-4400-A494-64D963D9D2C7}" type="presParOf" srcId="{C598A320-270F-47E7-9F39-0A5428C9C24F}" destId="{C1EF46D5-6E32-4962-9CAF-6AE68726A46B}" srcOrd="0" destOrd="0" presId="urn:microsoft.com/office/officeart/2018/5/layout/CenteredIconLabelDescriptionList"/>
    <dgm:cxn modelId="{2246812A-84CE-4400-AB79-0D81C440E54C}" type="presParOf" srcId="{C598A320-270F-47E7-9F39-0A5428C9C24F}" destId="{BB1310B0-C089-4433-AB9C-ECEE17FFC662}" srcOrd="1" destOrd="0" presId="urn:microsoft.com/office/officeart/2018/5/layout/CenteredIconLabelDescriptionList"/>
    <dgm:cxn modelId="{041489F5-8090-4026-8819-18BB6ACABE41}" type="presParOf" srcId="{C598A320-270F-47E7-9F39-0A5428C9C24F}" destId="{3AA80010-BDC2-4D17-B0FF-705876BD8074}" srcOrd="2" destOrd="0" presId="urn:microsoft.com/office/officeart/2018/5/layout/CenteredIconLabelDescriptionList"/>
    <dgm:cxn modelId="{BD25F514-DD25-45B8-932E-C35D30051094}" type="presParOf" srcId="{C598A320-270F-47E7-9F39-0A5428C9C24F}" destId="{1A68ADC8-88FE-4E42-8FA0-3E22A0DFDECE}" srcOrd="3" destOrd="0" presId="urn:microsoft.com/office/officeart/2018/5/layout/CenteredIconLabelDescriptionList"/>
    <dgm:cxn modelId="{91FAD293-B3A3-48FC-A988-4E89F06222AE}" type="presParOf" srcId="{C598A320-270F-47E7-9F39-0A5428C9C24F}" destId="{D9E1464F-5C83-4E2F-B1A9-D03DE6E76A93}" srcOrd="4" destOrd="0" presId="urn:microsoft.com/office/officeart/2018/5/layout/CenteredIconLabelDescriptionList"/>
    <dgm:cxn modelId="{62CE60EB-C3AB-488B-BE2F-FA586134B431}" type="presParOf" srcId="{F437776B-3932-437F-B30D-E5C4DE33B772}" destId="{A6B927AA-8A1B-4266-9B91-8C46F8BA90F6}" srcOrd="1" destOrd="0" presId="urn:microsoft.com/office/officeart/2018/5/layout/CenteredIconLabelDescriptionList"/>
    <dgm:cxn modelId="{8756C323-9930-4E61-B2B4-A312FC61346A}" type="presParOf" srcId="{F437776B-3932-437F-B30D-E5C4DE33B772}" destId="{A34F92A2-7BB9-4B1F-97B6-D404B80CDDC0}" srcOrd="2" destOrd="0" presId="urn:microsoft.com/office/officeart/2018/5/layout/CenteredIconLabelDescriptionList"/>
    <dgm:cxn modelId="{DB371C17-1413-4236-B03F-622AEC0C6783}" type="presParOf" srcId="{A34F92A2-7BB9-4B1F-97B6-D404B80CDDC0}" destId="{C311D3C2-4909-4AB4-B69D-A179BFA08F8D}" srcOrd="0" destOrd="0" presId="urn:microsoft.com/office/officeart/2018/5/layout/CenteredIconLabelDescriptionList"/>
    <dgm:cxn modelId="{CD2CCDB4-F28C-492D-885A-3F0F4C05D3CE}" type="presParOf" srcId="{A34F92A2-7BB9-4B1F-97B6-D404B80CDDC0}" destId="{024BA5C7-0A30-4F57-ABC5-5C8066AFD92F}" srcOrd="1" destOrd="0" presId="urn:microsoft.com/office/officeart/2018/5/layout/CenteredIconLabelDescriptionList"/>
    <dgm:cxn modelId="{A2111D57-A6C6-4F5C-B60E-53548C6AEBFB}" type="presParOf" srcId="{A34F92A2-7BB9-4B1F-97B6-D404B80CDDC0}" destId="{A73C2769-38E9-4A99-8D01-925DF1C88A0F}" srcOrd="2" destOrd="0" presId="urn:microsoft.com/office/officeart/2018/5/layout/CenteredIconLabelDescriptionList"/>
    <dgm:cxn modelId="{5C509259-85EE-4F0C-A08F-E92C7563F1A2}" type="presParOf" srcId="{A34F92A2-7BB9-4B1F-97B6-D404B80CDDC0}" destId="{63B9F6FB-397A-45BC-8157-B284D8F480AF}" srcOrd="3" destOrd="0" presId="urn:microsoft.com/office/officeart/2018/5/layout/CenteredIconLabelDescriptionList"/>
    <dgm:cxn modelId="{B8C26F44-7733-4029-8DFF-F014DFA8EF60}" type="presParOf" srcId="{A34F92A2-7BB9-4B1F-97B6-D404B80CDDC0}" destId="{C0D6CB10-7724-41CF-8F6A-7EE74549144E}" srcOrd="4" destOrd="0" presId="urn:microsoft.com/office/officeart/2018/5/layout/CenteredIconLabelDescriptionList"/>
    <dgm:cxn modelId="{5C074CCA-52B3-42A3-B16B-D3F732BF54A7}" type="presParOf" srcId="{F437776B-3932-437F-B30D-E5C4DE33B772}" destId="{CAFABB45-21DA-4308-9CD0-E3C4032EAD32}" srcOrd="3" destOrd="0" presId="urn:microsoft.com/office/officeart/2018/5/layout/CenteredIconLabelDescriptionList"/>
    <dgm:cxn modelId="{889F7ECC-A081-403B-88ED-270C60DDBDD6}" type="presParOf" srcId="{F437776B-3932-437F-B30D-E5C4DE33B772}" destId="{5495793D-479E-4C6C-98CC-119C1B4206B1}" srcOrd="4" destOrd="0" presId="urn:microsoft.com/office/officeart/2018/5/layout/CenteredIconLabelDescriptionList"/>
    <dgm:cxn modelId="{4F708ED8-28F1-4F59-8CC6-B8D3C286868B}" type="presParOf" srcId="{5495793D-479E-4C6C-98CC-119C1B4206B1}" destId="{EDBEB553-BBFA-455E-BF9F-4ECD5ED1D4DF}" srcOrd="0" destOrd="0" presId="urn:microsoft.com/office/officeart/2018/5/layout/CenteredIconLabelDescriptionList"/>
    <dgm:cxn modelId="{59B16BE0-FE88-478F-A23C-B8B4D9141BDE}" type="presParOf" srcId="{5495793D-479E-4C6C-98CC-119C1B4206B1}" destId="{008626F0-4C7B-403A-9A8F-CB56B2BECCA8}" srcOrd="1" destOrd="0" presId="urn:microsoft.com/office/officeart/2018/5/layout/CenteredIconLabelDescriptionList"/>
    <dgm:cxn modelId="{1B90B775-2565-42E4-BC30-540A3B7E121F}" type="presParOf" srcId="{5495793D-479E-4C6C-98CC-119C1B4206B1}" destId="{10FDB242-49C8-4862-AE93-07BBBF287F25}" srcOrd="2" destOrd="0" presId="urn:microsoft.com/office/officeart/2018/5/layout/CenteredIconLabelDescriptionList"/>
    <dgm:cxn modelId="{8B1FF9F5-1CE3-47E6-B0C2-9DFB5797031C}" type="presParOf" srcId="{5495793D-479E-4C6C-98CC-119C1B4206B1}" destId="{E0EBDC12-DF1E-4323-8EBD-28BA28933BCD}" srcOrd="3" destOrd="0" presId="urn:microsoft.com/office/officeart/2018/5/layout/CenteredIconLabelDescriptionList"/>
    <dgm:cxn modelId="{96AE37AF-61BF-448F-9F68-C96497B81331}" type="presParOf" srcId="{5495793D-479E-4C6C-98CC-119C1B4206B1}" destId="{9C3FF6E4-7261-4E75-BAFC-99E07A872652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EF46D5-6E32-4962-9CAF-6AE68726A46B}">
      <dsp:nvSpPr>
        <dsp:cNvPr id="0" name=""/>
        <dsp:cNvSpPr/>
      </dsp:nvSpPr>
      <dsp:spPr>
        <a:xfrm>
          <a:off x="1020487" y="920654"/>
          <a:ext cx="1098562" cy="10985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A80010-BDC2-4D17-B0FF-705876BD8074}">
      <dsp:nvSpPr>
        <dsp:cNvPr id="0" name=""/>
        <dsp:cNvSpPr/>
      </dsp:nvSpPr>
      <dsp:spPr>
        <a:xfrm>
          <a:off x="393" y="2127414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200" kern="1200"/>
            <a:t>Identify</a:t>
          </a:r>
        </a:p>
      </dsp:txBody>
      <dsp:txXfrm>
        <a:off x="393" y="2127414"/>
        <a:ext cx="3138750" cy="470812"/>
      </dsp:txXfrm>
    </dsp:sp>
    <dsp:sp modelId="{D9E1464F-5C83-4E2F-B1A9-D03DE6E76A93}">
      <dsp:nvSpPr>
        <dsp:cNvPr id="0" name=""/>
        <dsp:cNvSpPr/>
      </dsp:nvSpPr>
      <dsp:spPr>
        <a:xfrm>
          <a:off x="393" y="2648551"/>
          <a:ext cx="3138750" cy="788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Identify areas in Brooklyn park with high vulnerability to gentrification</a:t>
          </a:r>
        </a:p>
      </dsp:txBody>
      <dsp:txXfrm>
        <a:off x="393" y="2648551"/>
        <a:ext cx="3138750" cy="788318"/>
      </dsp:txXfrm>
    </dsp:sp>
    <dsp:sp modelId="{C311D3C2-4909-4AB4-B69D-A179BFA08F8D}">
      <dsp:nvSpPr>
        <dsp:cNvPr id="0" name=""/>
        <dsp:cNvSpPr/>
      </dsp:nvSpPr>
      <dsp:spPr>
        <a:xfrm>
          <a:off x="4708518" y="920654"/>
          <a:ext cx="1098562" cy="10985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3C2769-38E9-4A99-8D01-925DF1C88A0F}">
      <dsp:nvSpPr>
        <dsp:cNvPr id="0" name=""/>
        <dsp:cNvSpPr/>
      </dsp:nvSpPr>
      <dsp:spPr>
        <a:xfrm>
          <a:off x="3688425" y="2127414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200" kern="1200"/>
            <a:t>Examine</a:t>
          </a:r>
        </a:p>
      </dsp:txBody>
      <dsp:txXfrm>
        <a:off x="3688425" y="2127414"/>
        <a:ext cx="3138750" cy="470812"/>
      </dsp:txXfrm>
    </dsp:sp>
    <dsp:sp modelId="{C0D6CB10-7724-41CF-8F6A-7EE74549144E}">
      <dsp:nvSpPr>
        <dsp:cNvPr id="0" name=""/>
        <dsp:cNvSpPr/>
      </dsp:nvSpPr>
      <dsp:spPr>
        <a:xfrm>
          <a:off x="3688425" y="2648551"/>
          <a:ext cx="3138750" cy="788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Examine how parks affect housing value</a:t>
          </a:r>
        </a:p>
      </dsp:txBody>
      <dsp:txXfrm>
        <a:off x="3688425" y="2648551"/>
        <a:ext cx="3138750" cy="788318"/>
      </dsp:txXfrm>
    </dsp:sp>
    <dsp:sp modelId="{EDBEB553-BBFA-455E-BF9F-4ECD5ED1D4DF}">
      <dsp:nvSpPr>
        <dsp:cNvPr id="0" name=""/>
        <dsp:cNvSpPr/>
      </dsp:nvSpPr>
      <dsp:spPr>
        <a:xfrm>
          <a:off x="8396550" y="920654"/>
          <a:ext cx="1098562" cy="10985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FDB242-49C8-4862-AE93-07BBBF287F25}">
      <dsp:nvSpPr>
        <dsp:cNvPr id="0" name=""/>
        <dsp:cNvSpPr/>
      </dsp:nvSpPr>
      <dsp:spPr>
        <a:xfrm>
          <a:off x="7376456" y="2127414"/>
          <a:ext cx="3138750" cy="4708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200" kern="1200"/>
            <a:t>Locate</a:t>
          </a:r>
        </a:p>
      </dsp:txBody>
      <dsp:txXfrm>
        <a:off x="7376456" y="2127414"/>
        <a:ext cx="3138750" cy="470812"/>
      </dsp:txXfrm>
    </dsp:sp>
    <dsp:sp modelId="{9C3FF6E4-7261-4E75-BAFC-99E07A872652}">
      <dsp:nvSpPr>
        <dsp:cNvPr id="0" name=""/>
        <dsp:cNvSpPr/>
      </dsp:nvSpPr>
      <dsp:spPr>
        <a:xfrm>
          <a:off x="7376456" y="2648551"/>
          <a:ext cx="3138750" cy="788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Locate areas where green gentrification potentially occurred </a:t>
          </a:r>
        </a:p>
      </dsp:txBody>
      <dsp:txXfrm>
        <a:off x="7376456" y="2648551"/>
        <a:ext cx="3138750" cy="7883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B5FF55-E80F-4418-A9E3-9318DD17F532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762E98-0C31-4DA7-8ABE-E2E14DAA4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313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Green gentrification is caused by the development of green infrastructure such as parks that attracts </a:t>
            </a:r>
            <a:r>
              <a:rPr lang="en-US" dirty="0" err="1"/>
              <a:t>weathier</a:t>
            </a:r>
            <a:r>
              <a:rPr lang="en-US" dirty="0"/>
              <a:t> people to an established neighborhood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762E98-0C31-4DA7-8ABE-E2E14DAA4C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6036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Scores were assigned to ranges within each variable. Gentrification vulnerability index was </a:t>
            </a:r>
            <a:r>
              <a:rPr lang="en-US" dirty="0" err="1"/>
              <a:t>calulcated</a:t>
            </a:r>
            <a:r>
              <a:rPr lang="en-US" dirty="0"/>
              <a:t> by taking the sum of scores fore each block group.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762E98-0C31-4DA7-8ABE-E2E14DAA4C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38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762E98-0C31-4DA7-8ABE-E2E14DAA4C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3101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6111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3379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991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06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853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157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40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815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73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573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199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4/27/2020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84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5" r:id="rId2"/>
    <p:sldLayoutId id="2147483734" r:id="rId3"/>
    <p:sldLayoutId id="2147483733" r:id="rId4"/>
    <p:sldLayoutId id="2147483732" r:id="rId5"/>
    <p:sldLayoutId id="2147483731" r:id="rId6"/>
    <p:sldLayoutId id="2147483730" r:id="rId7"/>
    <p:sldLayoutId id="2147483729" r:id="rId8"/>
    <p:sldLayoutId id="2147483728" r:id="rId9"/>
    <p:sldLayoutId id="2147483727" r:id="rId10"/>
    <p:sldLayoutId id="214748372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rooklyn_Park,_Minnesota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FE76EA-CD06-42A9-BC6A-0085B0A6630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17" r="34468" b="645"/>
          <a:stretch/>
        </p:blipFill>
        <p:spPr>
          <a:xfrm rot="5400000">
            <a:off x="2667000" y="-2667000"/>
            <a:ext cx="6858000" cy="12192001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B6ED8C-6792-469A-A259-E81C01D046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en-US" sz="5100"/>
              <a:t>Examining Potential Green Gentrification in Brooklyn Park, MN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F783CC-9BE5-4CE3-A056-E3374455C9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r>
              <a:rPr lang="en-US"/>
              <a:t>Maisong Francis</a:t>
            </a:r>
          </a:p>
        </p:txBody>
      </p:sp>
    </p:spTree>
    <p:extLst>
      <p:ext uri="{BB962C8B-B14F-4D97-AF65-F5344CB8AC3E}">
        <p14:creationId xmlns:p14="http://schemas.microsoft.com/office/powerpoint/2010/main" val="41139811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380AD67-C5CA-4918-B4BB-C359BB03E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9EE5BE-5F8E-483E-9283-77B181535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216" y="1076324"/>
            <a:ext cx="6272784" cy="1535051"/>
          </a:xfrm>
        </p:spPr>
        <p:txBody>
          <a:bodyPr anchor="b">
            <a:normAutofit/>
          </a:bodyPr>
          <a:lstStyle/>
          <a:p>
            <a:r>
              <a:rPr lang="en-US" sz="5200"/>
              <a:t>What is ‘Green Gentrification’?</a:t>
            </a:r>
          </a:p>
        </p:txBody>
      </p:sp>
      <p:pic>
        <p:nvPicPr>
          <p:cNvPr id="5" name="Picture 4" descr="A group of people in a field&#10;&#10;Description automatically generated">
            <a:extLst>
              <a:ext uri="{FF2B5EF4-FFF2-40B4-BE49-F238E27FC236}">
                <a16:creationId xmlns:a16="http://schemas.microsoft.com/office/drawing/2014/main" id="{05C6C187-2810-4577-8B22-41EEA5FA6E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" r="1325"/>
          <a:stretch/>
        </p:blipFill>
        <p:spPr>
          <a:xfrm>
            <a:off x="20" y="10"/>
            <a:ext cx="4505305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ABAD4DA-87BA-4F70-9EF0-45C6BCF17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15128D9-2797-47FA-B6FE-EC24E6B84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61FF4-C34D-4FC3-98D4-51F29C33E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216" y="3351276"/>
            <a:ext cx="6272784" cy="2825686"/>
          </a:xfrm>
        </p:spPr>
        <p:txBody>
          <a:bodyPr>
            <a:normAutofit/>
          </a:bodyPr>
          <a:lstStyle/>
          <a:p>
            <a:r>
              <a:rPr lang="en-US" sz="1800"/>
              <a:t>Gentrification</a:t>
            </a:r>
          </a:p>
          <a:p>
            <a:pPr lvl="1"/>
            <a:r>
              <a:rPr lang="en-US" sz="1800"/>
              <a:t>When wealthier people take residency in an established neighborhood, causing housing values and rental prices to increase and changing the characteristics of the neighborhood.</a:t>
            </a:r>
          </a:p>
          <a:p>
            <a:r>
              <a:rPr lang="en-US" sz="1800"/>
              <a:t>Green Gentrification</a:t>
            </a:r>
          </a:p>
          <a:p>
            <a:pPr lvl="1"/>
            <a:r>
              <a:rPr lang="en-US" sz="1800"/>
              <a:t>Gentrification caused by development of green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2404402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ABA02-C9E4-4FE6-80F5-61E81E600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/>
              <a:t>Study Area: Brooklyn Park, MN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C54DF7DB-A764-4158-9254-7875E986E5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5068" r="2" b="2"/>
          <a:stretch/>
        </p:blipFill>
        <p:spPr>
          <a:xfrm>
            <a:off x="908304" y="2478024"/>
            <a:ext cx="6009855" cy="36941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CFCBE-31B5-4931-956A-C08C7127DD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anchor="ctr">
            <a:normAutofit/>
          </a:bodyPr>
          <a:lstStyle/>
          <a:p>
            <a:r>
              <a:rPr lang="en-US" sz="1800" dirty="0"/>
              <a:t>Suburb of Minneapolis</a:t>
            </a:r>
          </a:p>
          <a:p>
            <a:r>
              <a:rPr lang="en-US" sz="1800" dirty="0"/>
              <a:t>Population: 80,000 </a:t>
            </a:r>
          </a:p>
          <a:p>
            <a:pPr lvl="1"/>
            <a:r>
              <a:rPr lang="en-US" sz="1800" dirty="0"/>
              <a:t>At least 50% considered non-white</a:t>
            </a:r>
          </a:p>
          <a:p>
            <a:r>
              <a:rPr lang="en-US" sz="1800" dirty="0"/>
              <a:t>Green Space</a:t>
            </a:r>
          </a:p>
          <a:p>
            <a:pPr lvl="1"/>
            <a:r>
              <a:rPr lang="en-US" sz="1800" dirty="0"/>
              <a:t>At least 60 parks</a:t>
            </a:r>
          </a:p>
          <a:p>
            <a:r>
              <a:rPr lang="en-US" sz="1800" dirty="0"/>
              <a:t>91 Total block groups examined – some excluded if there were no data. </a:t>
            </a:r>
          </a:p>
          <a:p>
            <a:pPr lvl="1"/>
            <a:endParaRPr 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6E46C7-F827-4F93-B00A-657D1DCF947E}"/>
              </a:ext>
            </a:extLst>
          </p:cNvPr>
          <p:cNvSpPr txBox="1"/>
          <p:nvPr/>
        </p:nvSpPr>
        <p:spPr>
          <a:xfrm>
            <a:off x="4311355" y="5972145"/>
            <a:ext cx="260680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en.wikipedia.org/wiki/Brooklyn_Park,_Minnesota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7919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112B75-D2BA-4F3D-9B6B-DE05A21DB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/>
              <a:t>Objectives</a:t>
            </a: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9144"/>
          </a:xfrm>
          <a:prstGeom prst="rect">
            <a:avLst/>
          </a:prstGeom>
          <a:solidFill>
            <a:schemeClr val="tx1">
              <a:lumMod val="65000"/>
              <a:lumOff val="35000"/>
              <a:alpha val="30000"/>
            </a:schemeClr>
          </a:solidFill>
          <a:ln w="9525">
            <a:solidFill>
              <a:schemeClr val="tx1">
                <a:lumMod val="65000"/>
                <a:lumOff val="3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248B21C-09F8-475B-93EF-E34DB9EAD0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3907939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31968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D6E67A-77FA-46D3-A14F-635AB3583A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US" sz="2600" dirty="0"/>
              <a:t>Identify:</a:t>
            </a:r>
            <a:br>
              <a:rPr lang="en-US" sz="2600" dirty="0"/>
            </a:br>
            <a:r>
              <a:rPr lang="en-US" sz="2600" dirty="0"/>
              <a:t>Gentrification Vulnerability Index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849DE-83F1-4A41-928A-C1756D69C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1804254"/>
          </a:xfrm>
        </p:spPr>
        <p:txBody>
          <a:bodyPr anchor="t">
            <a:normAutofit/>
          </a:bodyPr>
          <a:lstStyle/>
          <a:p>
            <a:r>
              <a:rPr lang="en-US" sz="1700" dirty="0"/>
              <a:t>Normalized percentages</a:t>
            </a:r>
          </a:p>
          <a:p>
            <a:r>
              <a:rPr lang="en-US" sz="1700" dirty="0"/>
              <a:t>Five equal intervals calculated for each variable</a:t>
            </a:r>
          </a:p>
          <a:p>
            <a:r>
              <a:rPr lang="en-US" sz="1700" dirty="0"/>
              <a:t>GVI = sum of scores for each variable. 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B1EF7C3C-7988-4899-97BB-9FF85953D9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7218955"/>
              </p:ext>
            </p:extLst>
          </p:nvPr>
        </p:nvGraphicFramePr>
        <p:xfrm>
          <a:off x="4898895" y="626939"/>
          <a:ext cx="6922011" cy="4021650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324506">
                  <a:extLst>
                    <a:ext uri="{9D8B030D-6E8A-4147-A177-3AD203B41FA5}">
                      <a16:colId xmlns:a16="http://schemas.microsoft.com/office/drawing/2014/main" val="521037185"/>
                    </a:ext>
                  </a:extLst>
                </a:gridCol>
                <a:gridCol w="1119501">
                  <a:extLst>
                    <a:ext uri="{9D8B030D-6E8A-4147-A177-3AD203B41FA5}">
                      <a16:colId xmlns:a16="http://schemas.microsoft.com/office/drawing/2014/main" val="350484211"/>
                    </a:ext>
                  </a:extLst>
                </a:gridCol>
                <a:gridCol w="1119501">
                  <a:extLst>
                    <a:ext uri="{9D8B030D-6E8A-4147-A177-3AD203B41FA5}">
                      <a16:colId xmlns:a16="http://schemas.microsoft.com/office/drawing/2014/main" val="598863694"/>
                    </a:ext>
                  </a:extLst>
                </a:gridCol>
                <a:gridCol w="1119501">
                  <a:extLst>
                    <a:ext uri="{9D8B030D-6E8A-4147-A177-3AD203B41FA5}">
                      <a16:colId xmlns:a16="http://schemas.microsoft.com/office/drawing/2014/main" val="18540433"/>
                    </a:ext>
                  </a:extLst>
                </a:gridCol>
                <a:gridCol w="1119501">
                  <a:extLst>
                    <a:ext uri="{9D8B030D-6E8A-4147-A177-3AD203B41FA5}">
                      <a16:colId xmlns:a16="http://schemas.microsoft.com/office/drawing/2014/main" val="3840792719"/>
                    </a:ext>
                  </a:extLst>
                </a:gridCol>
                <a:gridCol w="1119501">
                  <a:extLst>
                    <a:ext uri="{9D8B030D-6E8A-4147-A177-3AD203B41FA5}">
                      <a16:colId xmlns:a16="http://schemas.microsoft.com/office/drawing/2014/main" val="4196240649"/>
                    </a:ext>
                  </a:extLst>
                </a:gridCol>
              </a:tblGrid>
              <a:tr h="622928">
                <a:tc>
                  <a:txBody>
                    <a:bodyPr/>
                    <a:lstStyle/>
                    <a:p>
                      <a:pPr algn="ctr"/>
                      <a:endParaRPr lang="en-US" sz="1800" b="0" cap="all" spc="150">
                        <a:solidFill>
                          <a:schemeClr val="lt1"/>
                        </a:solidFill>
                      </a:endParaRPr>
                    </a:p>
                  </a:txBody>
                  <a:tcPr marL="154020" marR="154020" marT="154020" marB="15402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US" sz="1800" b="0" cap="all" spc="150">
                          <a:solidFill>
                            <a:schemeClr val="lt1"/>
                          </a:solidFill>
                        </a:rPr>
                        <a:t>SCORE</a:t>
                      </a:r>
                    </a:p>
                  </a:txBody>
                  <a:tcPr marL="154020" marR="154020" marT="154020" marB="15402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rgbClr val="50535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0758835"/>
                  </a:ext>
                </a:extLst>
              </a:tr>
              <a:tr h="571588">
                <a:tc>
                  <a:txBody>
                    <a:bodyPr/>
                    <a:lstStyle/>
                    <a:p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154020" marR="154020" marT="154020" marB="15402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marL="154020" marR="154020" marT="154020" marB="15402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marL="154020" marR="154020" marT="154020" marB="15402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marL="154020" marR="154020" marT="154020" marB="15402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marL="154020" marR="154020" marT="154020" marB="154020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59855133"/>
                  </a:ext>
                </a:extLst>
              </a:tr>
              <a:tr h="794062"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Non-White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0.00-0.142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0.143-0.284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 dirty="0">
                          <a:solidFill>
                            <a:schemeClr val="tx1"/>
                          </a:solidFill>
                        </a:rPr>
                        <a:t>0.285-0.426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0.427-0.568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0.569-0.71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581103"/>
                  </a:ext>
                </a:extLst>
              </a:tr>
              <a:tr h="1016536"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Bachelor Degree Attainment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0.305-0.382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0.229-0.304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0.153-0.228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0.077-0.152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0.00-0.076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8651753"/>
                  </a:ext>
                </a:extLst>
              </a:tr>
              <a:tr h="1016536"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Median Housing Income 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$73,721-$86,037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$61,405-$73720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$49,089-$61,404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$36,773-$49088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500" cap="none" spc="0" dirty="0">
                          <a:solidFill>
                            <a:schemeClr val="tx1"/>
                          </a:solidFill>
                        </a:rPr>
                        <a:t>$24,457-$36,772</a:t>
                      </a:r>
                    </a:p>
                  </a:txBody>
                  <a:tcPr marL="154020" marR="154020" marT="154020" marB="15402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2609737"/>
                  </a:ext>
                </a:extLst>
              </a:tr>
            </a:tbl>
          </a:graphicData>
        </a:graphic>
      </p:graphicFrame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B4850ADE-6B96-4F42-BE52-83148C0624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4576732"/>
              </p:ext>
            </p:extLst>
          </p:nvPr>
        </p:nvGraphicFramePr>
        <p:xfrm>
          <a:off x="4804664" y="5021774"/>
          <a:ext cx="7038344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9586">
                  <a:extLst>
                    <a:ext uri="{9D8B030D-6E8A-4147-A177-3AD203B41FA5}">
                      <a16:colId xmlns:a16="http://schemas.microsoft.com/office/drawing/2014/main" val="209995210"/>
                    </a:ext>
                  </a:extLst>
                </a:gridCol>
                <a:gridCol w="1759586">
                  <a:extLst>
                    <a:ext uri="{9D8B030D-6E8A-4147-A177-3AD203B41FA5}">
                      <a16:colId xmlns:a16="http://schemas.microsoft.com/office/drawing/2014/main" val="3350590795"/>
                    </a:ext>
                  </a:extLst>
                </a:gridCol>
                <a:gridCol w="1759586">
                  <a:extLst>
                    <a:ext uri="{9D8B030D-6E8A-4147-A177-3AD203B41FA5}">
                      <a16:colId xmlns:a16="http://schemas.microsoft.com/office/drawing/2014/main" val="1394988472"/>
                    </a:ext>
                  </a:extLst>
                </a:gridCol>
                <a:gridCol w="1759586">
                  <a:extLst>
                    <a:ext uri="{9D8B030D-6E8A-4147-A177-3AD203B41FA5}">
                      <a16:colId xmlns:a16="http://schemas.microsoft.com/office/drawing/2014/main" val="1041763886"/>
                    </a:ext>
                  </a:extLst>
                </a:gridCol>
              </a:tblGrid>
              <a:tr h="353759">
                <a:tc>
                  <a:txBody>
                    <a:bodyPr/>
                    <a:lstStyle/>
                    <a:p>
                      <a:r>
                        <a:rPr lang="en-US" dirty="0"/>
                        <a:t>Vulnerability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Low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Medium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High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15181056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r>
                        <a:rPr lang="en-US" b="1" dirty="0"/>
                        <a:t>GVI 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3-6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7-9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10-15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6130435"/>
                  </a:ext>
                </a:extLst>
              </a:tr>
              <a:tr h="353759">
                <a:tc>
                  <a:txBody>
                    <a:bodyPr/>
                    <a:lstStyle/>
                    <a:p>
                      <a:r>
                        <a:rPr lang="en-US" b="1" dirty="0"/>
                        <a:t>Block Group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80957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4152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2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14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6" name="Rectangle 16">
            <a:extLst>
              <a:ext uri="{FF2B5EF4-FFF2-40B4-BE49-F238E27FC236}">
                <a16:creationId xmlns:a16="http://schemas.microsoft.com/office/drawing/2014/main" id="{C7C16303-B0F7-417B-9E9A-38C3FF3895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18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4716089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CE4F4A-E4A7-4C98-8F3A-B034CEF21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816862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100"/>
              <a:t>Examine: </a:t>
            </a:r>
            <a:br>
              <a:rPr lang="en-US" sz="3100"/>
            </a:br>
            <a:r>
              <a:rPr lang="en-US" sz="3100"/>
              <a:t>Park impacts on Median Housing Value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954D4D-74C9-4C00-B89D-D90B6B247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830576"/>
            <a:ext cx="3703320" cy="314782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AF2455-A938-4BDB-BE81-690A0F9B71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4340" y="839834"/>
            <a:ext cx="3703320" cy="31293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123F08-D9B4-4933-930D-37CF174A0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5592" y="1158003"/>
            <a:ext cx="3703320" cy="2492966"/>
          </a:xfrm>
          <a:prstGeom prst="rect">
            <a:avLst/>
          </a:prstGeom>
        </p:spPr>
      </p:pic>
      <p:sp>
        <p:nvSpPr>
          <p:cNvPr id="28" name="Rectangle 20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517571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5271" y="5483123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48884C-B269-4031-9A81-1AC59C89F41D}"/>
              </a:ext>
            </a:extLst>
          </p:cNvPr>
          <p:cNvSpPr txBox="1"/>
          <p:nvPr/>
        </p:nvSpPr>
        <p:spPr>
          <a:xfrm>
            <a:off x="6972184" y="5249489"/>
            <a:ext cx="3344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/>
              <a:t>36 block groups are within 0.5 miles of a park</a:t>
            </a:r>
          </a:p>
        </p:txBody>
      </p:sp>
    </p:spTree>
    <p:extLst>
      <p:ext uri="{BB962C8B-B14F-4D97-AF65-F5344CB8AC3E}">
        <p14:creationId xmlns:p14="http://schemas.microsoft.com/office/powerpoint/2010/main" val="4005109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9">
            <a:extLst>
              <a:ext uri="{FF2B5EF4-FFF2-40B4-BE49-F238E27FC236}">
                <a16:creationId xmlns:a16="http://schemas.microsoft.com/office/drawing/2014/main" id="{49B9E8A9-352D-4DCB-9485-C777000D4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5873A6-56F9-4029-A3DB-4C8D6B22B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36192"/>
          </a:xfrm>
        </p:spPr>
        <p:txBody>
          <a:bodyPr anchor="b">
            <a:normAutofit/>
          </a:bodyPr>
          <a:lstStyle/>
          <a:p>
            <a:r>
              <a:rPr lang="en-US" sz="4800" dirty="0"/>
              <a:t>Locate: Potential Green Gentrification</a:t>
            </a:r>
          </a:p>
        </p:txBody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C2A9B0E5-C2C1-4B85-99A9-117A659D5F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13">
            <a:extLst>
              <a:ext uri="{FF2B5EF4-FFF2-40B4-BE49-F238E27FC236}">
                <a16:creationId xmlns:a16="http://schemas.microsoft.com/office/drawing/2014/main" id="{3A8AEACA-9535-4BE8-A91B-8BE82BA54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31DE92-2949-4C68-8D25-9FA652AFF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0268" y="331311"/>
            <a:ext cx="3417253" cy="28346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C47FD-F8E6-4E56-8D02-AF0B58F918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2740152" cy="2825496"/>
          </a:xfrm>
        </p:spPr>
        <p:txBody>
          <a:bodyPr>
            <a:normAutofit fontScale="85000" lnSpcReduction="20000"/>
          </a:bodyPr>
          <a:lstStyle/>
          <a:p>
            <a:r>
              <a:rPr lang="en-US" sz="1800" dirty="0"/>
              <a:t>Conditions:</a:t>
            </a:r>
          </a:p>
          <a:p>
            <a:pPr lvl="1"/>
            <a:r>
              <a:rPr lang="en-US" sz="1800" dirty="0"/>
              <a:t>GVI level = high</a:t>
            </a:r>
          </a:p>
          <a:p>
            <a:pPr lvl="1"/>
            <a:r>
              <a:rPr lang="en-US" sz="1800" dirty="0"/>
              <a:t>Be within 0.5 mile of a park</a:t>
            </a:r>
          </a:p>
          <a:p>
            <a:pPr lvl="1"/>
            <a:r>
              <a:rPr lang="en-US" sz="1800" dirty="0"/>
              <a:t>MHV change from 2000-2018 &gt; 40%</a:t>
            </a:r>
          </a:p>
          <a:p>
            <a:pPr marL="457200" lvl="1" indent="0">
              <a:buNone/>
            </a:pP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Results: 9 potential block groups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220E3C-BAB2-4408-9226-F021F19BE0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9201" y="3165951"/>
            <a:ext cx="7914435" cy="338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625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6">
            <a:extLst>
              <a:ext uri="{FF2B5EF4-FFF2-40B4-BE49-F238E27FC236}">
                <a16:creationId xmlns:a16="http://schemas.microsoft.com/office/drawing/2014/main" id="{79477870-C64A-4E35-8F2F-05B7114F3C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A20B0D-6085-4CC2-89C0-629A2E1E8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68770" cy="1536192"/>
          </a:xfrm>
        </p:spPr>
        <p:txBody>
          <a:bodyPr anchor="b">
            <a:normAutofit/>
          </a:bodyPr>
          <a:lstStyle/>
          <a:p>
            <a:r>
              <a:rPr lang="en-US" sz="4800"/>
              <a:t>Lesson learned/Piece of Advice</a:t>
            </a:r>
          </a:p>
        </p:txBody>
      </p:sp>
      <p:sp>
        <p:nvSpPr>
          <p:cNvPr id="24" name="Rectangle 18">
            <a:extLst>
              <a:ext uri="{FF2B5EF4-FFF2-40B4-BE49-F238E27FC236}">
                <a16:creationId xmlns:a16="http://schemas.microsoft.com/office/drawing/2014/main" id="{8AEA628B-C8FF-4D0B-B111-F101F580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3202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0">
            <a:extLst>
              <a:ext uri="{FF2B5EF4-FFF2-40B4-BE49-F238E27FC236}">
                <a16:creationId xmlns:a16="http://schemas.microsoft.com/office/drawing/2014/main" id="{42663BD0-064C-40FC-A331-F49FCA9536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850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8C980-B40B-489F-AF48-A270399382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458" y="3355848"/>
            <a:ext cx="6268770" cy="2825496"/>
          </a:xfrm>
        </p:spPr>
        <p:txBody>
          <a:bodyPr>
            <a:normAutofit/>
          </a:bodyPr>
          <a:lstStyle/>
          <a:p>
            <a:r>
              <a:rPr lang="en-US" sz="1800"/>
              <a:t>Preprocessing data can take a lot of code</a:t>
            </a:r>
          </a:p>
          <a:p>
            <a:endParaRPr lang="en-US" sz="1800"/>
          </a:p>
          <a:p>
            <a:r>
              <a:rPr lang="en-US" sz="1800"/>
              <a:t>Relying on one module can be a mistake – especially if it decides to stop working</a:t>
            </a:r>
          </a:p>
          <a:p>
            <a:r>
              <a:rPr lang="en-US" sz="1800"/>
              <a:t>GVI is not accurate as some demographic variables have more weight than others. </a:t>
            </a:r>
          </a:p>
          <a:p>
            <a:endParaRPr lang="en-US" sz="1800"/>
          </a:p>
        </p:txBody>
      </p:sp>
      <p:pic>
        <p:nvPicPr>
          <p:cNvPr id="5" name="Picture 4" descr="A dog sitting in the grass&#10;&#10;Description automatically generated">
            <a:extLst>
              <a:ext uri="{FF2B5EF4-FFF2-40B4-BE49-F238E27FC236}">
                <a16:creationId xmlns:a16="http://schemas.microsoft.com/office/drawing/2014/main" id="{8873F57B-D9B5-425A-A1B9-A2DE970633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8" r="4728"/>
          <a:stretch/>
        </p:blipFill>
        <p:spPr>
          <a:xfrm>
            <a:off x="7684006" y="10"/>
            <a:ext cx="450799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11780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345</Words>
  <Application>Microsoft Office PowerPoint</Application>
  <PresentationFormat>Widescreen</PresentationFormat>
  <Paragraphs>83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Avenir Next LT Pro</vt:lpstr>
      <vt:lpstr>Calibri</vt:lpstr>
      <vt:lpstr>AccentBoxVTI</vt:lpstr>
      <vt:lpstr>Examining Potential Green Gentrification in Brooklyn Park, MN</vt:lpstr>
      <vt:lpstr>What is ‘Green Gentrification’?</vt:lpstr>
      <vt:lpstr>Study Area: Brooklyn Park, MN</vt:lpstr>
      <vt:lpstr>Objectives</vt:lpstr>
      <vt:lpstr>Identify: Gentrification Vulnerability Index</vt:lpstr>
      <vt:lpstr>Examine:  Park impacts on Median Housing Value </vt:lpstr>
      <vt:lpstr>Locate: Potential Green Gentrification</vt:lpstr>
      <vt:lpstr>Lesson learned/Piece of Advice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Examining Potential Green Gentrification in Brooklyn Park, MN</dc:title>
  <dc:creator>Samuel Francis</dc:creator>
  <cp:lastModifiedBy>Maisong Lee</cp:lastModifiedBy>
  <cp:revision>4</cp:revision>
  <dcterms:created xsi:type="dcterms:W3CDTF">2020-04-27T21:21:49Z</dcterms:created>
  <dcterms:modified xsi:type="dcterms:W3CDTF">2020-04-27T23:08:10Z</dcterms:modified>
</cp:coreProperties>
</file>